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235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22523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98145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82265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615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37156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98299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847789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35279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106247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08015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11/11/2018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89666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Networks</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(9)</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Ahmed Mohammed Ahmed</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a16="http://schemas.microsoft.com/office/drawing/2014/main" xmlns=""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5026" y="948486"/>
            <a:ext cx="8639033" cy="2943691"/>
          </a:xfrm>
          <a:prstGeom prst="rect">
            <a:avLst/>
          </a:prstGeom>
        </p:spPr>
        <p:txBody>
          <a:bodyPr wrap="square">
            <a:spAutoFit/>
          </a:bodyPr>
          <a:lstStyle/>
          <a:p>
            <a:pPr algn="ctr">
              <a:lnSpc>
                <a:spcPct val="115000"/>
              </a:lnSpc>
              <a:spcAft>
                <a:spcPts val="1000"/>
              </a:spcAft>
            </a:pPr>
            <a:r>
              <a:rPr lang="en-US" sz="3200" b="1" dirty="0">
                <a:latin typeface="Times New Roman" panose="02020603050405020304" pitchFamily="18" charset="0"/>
                <a:ea typeface="Calibri" panose="020F0502020204030204" pitchFamily="34" charset="0"/>
                <a:cs typeface="Arial" panose="020B0604020202020204" pitchFamily="34" charset="0"/>
              </a:rPr>
              <a:t>IP Addressing</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400" dirty="0">
                <a:latin typeface="Times New Roman" panose="02020603050405020304" pitchFamily="18" charset="0"/>
                <a:ea typeface="Calibri" panose="020F0502020204030204" pitchFamily="34" charset="0"/>
                <a:cs typeface="Arial" panose="020B0604020202020204" pitchFamily="34" charset="0"/>
              </a:rPr>
              <a:t>Addressing is a key function of network layer protocols. Addressing enables data communication between hosts on the same network or on different networks. Internet Protocol version 4 (IPv4) provides hierarchical addressing for packets that carry your data.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596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2514" y="122854"/>
            <a:ext cx="9648967" cy="6211957"/>
          </a:xfrm>
          <a:prstGeom prst="rect">
            <a:avLst/>
          </a:prstGeom>
        </p:spPr>
        <p:txBody>
          <a:bodyPr wrap="square">
            <a:spAutoFit/>
          </a:bodyPr>
          <a:lstStyle/>
          <a:p>
            <a:pPr algn="ctr">
              <a:lnSpc>
                <a:spcPct val="150000"/>
              </a:lnSpc>
              <a:spcAft>
                <a:spcPts val="1000"/>
              </a:spcAft>
            </a:pPr>
            <a:r>
              <a:rPr lang="en-US" sz="2000" dirty="0">
                <a:latin typeface="Times New Roman" panose="02020603050405020304" pitchFamily="18" charset="0"/>
                <a:ea typeface="Calibri" panose="020F0502020204030204" pitchFamily="34" charset="0"/>
                <a:cs typeface="Arial" panose="020B0604020202020204" pitchFamily="34" charset="0"/>
              </a:rPr>
              <a:t>IP Terminology</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spcAft>
                <a:spcPts val="1000"/>
              </a:spcAft>
              <a:buFont typeface="Wingdings" panose="05000000000000000000" pitchFamily="2" charset="2"/>
              <a:buChar char=""/>
            </a:pPr>
            <a:r>
              <a:rPr lang="en-US" b="1" dirty="0">
                <a:latin typeface="Times New Roman" panose="02020603050405020304" pitchFamily="18" charset="0"/>
                <a:ea typeface="Calibri" panose="020F0502020204030204" pitchFamily="34" charset="0"/>
                <a:cs typeface="Arial" panose="020B0604020202020204" pitchFamily="34" charset="0"/>
              </a:rPr>
              <a:t>Bit:  </a:t>
            </a:r>
            <a:r>
              <a:rPr lang="en-US" dirty="0">
                <a:latin typeface="Times New Roman" panose="02020603050405020304" pitchFamily="18" charset="0"/>
                <a:ea typeface="Calibri" panose="020F0502020204030204" pitchFamily="34" charset="0"/>
                <a:cs typeface="Arial" panose="020B0604020202020204" pitchFamily="34" charset="0"/>
              </a:rPr>
              <a:t>A </a:t>
            </a:r>
            <a:r>
              <a:rPr lang="en-US" i="1" dirty="0">
                <a:latin typeface="Times New Roman" panose="02020603050405020304" pitchFamily="18" charset="0"/>
                <a:ea typeface="Calibri" panose="020F0502020204030204" pitchFamily="34" charset="0"/>
                <a:cs typeface="Arial" panose="020B0604020202020204" pitchFamily="34" charset="0"/>
              </a:rPr>
              <a:t>bit </a:t>
            </a:r>
            <a:r>
              <a:rPr lang="en-US" dirty="0">
                <a:latin typeface="Times New Roman" panose="02020603050405020304" pitchFamily="18" charset="0"/>
                <a:ea typeface="Calibri" panose="020F0502020204030204" pitchFamily="34" charset="0"/>
                <a:cs typeface="Arial" panose="020B0604020202020204" pitchFamily="34" charset="0"/>
              </a:rPr>
              <a:t>is one digit, either a 1 or a 0.</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Font typeface="Wingdings" panose="05000000000000000000" pitchFamily="2" charset="2"/>
              <a:buChar char=""/>
            </a:pPr>
            <a:r>
              <a:rPr lang="en-US" dirty="0">
                <a:latin typeface="Times New Roman" panose="02020603050405020304" pitchFamily="18" charset="0"/>
                <a:ea typeface="Calibri" panose="020F0502020204030204" pitchFamily="34" charset="0"/>
                <a:cs typeface="Arial" panose="020B0604020202020204" pitchFamily="34" charset="0"/>
              </a:rPr>
              <a:t>Byte:  A byte is 8 bits.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Font typeface="Wingdings" panose="05000000000000000000" pitchFamily="2" charset="2"/>
              <a:buChar char=""/>
            </a:pPr>
            <a:r>
              <a:rPr lang="en-US" dirty="0">
                <a:latin typeface="Times New Roman" panose="02020603050405020304" pitchFamily="18" charset="0"/>
                <a:ea typeface="Calibri" panose="020F0502020204030204" pitchFamily="34" charset="0"/>
                <a:cs typeface="Arial" panose="020B0604020202020204" pitchFamily="34" charset="0"/>
              </a:rPr>
              <a:t>Octet:  An octet, made up of 8 bits, is just an ordinary 8-bit binary number. In this chapter, the terms byte and octet are completely interchangeable.</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Font typeface="Wingdings" panose="05000000000000000000" pitchFamily="2" charset="2"/>
              <a:buChar char=""/>
            </a:pPr>
            <a:r>
              <a:rPr lang="en-US" dirty="0">
                <a:latin typeface="Times New Roman" panose="02020603050405020304" pitchFamily="18" charset="0"/>
                <a:ea typeface="Calibri" panose="020F0502020204030204" pitchFamily="34" charset="0"/>
                <a:cs typeface="Arial" panose="020B0604020202020204" pitchFamily="34" charset="0"/>
              </a:rPr>
              <a:t>Network address: This is the designation used in routing to send packets to a remote network—for example, 10.0.0.0, 172.16.0.0, and 192.168.10.0.</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An IP address consists of 32 bits of information. These bits are divided into four sections, referred to as </a:t>
            </a:r>
            <a:r>
              <a:rPr lang="en-US" i="1" dirty="0">
                <a:latin typeface="Times New Roman" panose="02020603050405020304" pitchFamily="18" charset="0"/>
                <a:ea typeface="Calibri" panose="020F0502020204030204" pitchFamily="34" charset="0"/>
                <a:cs typeface="Arial" panose="020B0604020202020204" pitchFamily="34" charset="0"/>
              </a:rPr>
              <a:t>octets </a:t>
            </a:r>
            <a:r>
              <a:rPr lang="en-US" dirty="0">
                <a:latin typeface="Times New Roman" panose="02020603050405020304" pitchFamily="18" charset="0"/>
                <a:ea typeface="Calibri" panose="020F0502020204030204" pitchFamily="34" charset="0"/>
                <a:cs typeface="Arial" panose="020B0604020202020204" pitchFamily="34" charset="0"/>
              </a:rPr>
              <a:t>or bytes, and four octets sum up to 32 bits (8×4=32). You can depict an IP address using one of three methods:</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buFont typeface="Wingdings" panose="05000000000000000000" pitchFamily="2" charset="2"/>
              <a:buChar char=""/>
            </a:pPr>
            <a:r>
              <a:rPr lang="en-US" dirty="0">
                <a:latin typeface="Times New Roman" panose="02020603050405020304" pitchFamily="18" charset="0"/>
                <a:ea typeface="Calibri" panose="020F0502020204030204" pitchFamily="34" charset="0"/>
                <a:cs typeface="Arial" panose="020B0604020202020204" pitchFamily="34" charset="0"/>
              </a:rPr>
              <a:t>Dotted-decimal, as in 172.16.30.56</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buFont typeface="Wingdings" panose="05000000000000000000" pitchFamily="2" charset="2"/>
              <a:buChar char=""/>
            </a:pPr>
            <a:r>
              <a:rPr lang="en-US" dirty="0">
                <a:latin typeface="Times New Roman" panose="02020603050405020304" pitchFamily="18" charset="0"/>
                <a:ea typeface="Calibri" panose="020F0502020204030204" pitchFamily="34" charset="0"/>
                <a:cs typeface="Arial" panose="020B0604020202020204" pitchFamily="34" charset="0"/>
              </a:rPr>
              <a:t>Binary, as in 10101100.00010000.00011110.00111000</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buFont typeface="Wingdings" panose="05000000000000000000" pitchFamily="2" charset="2"/>
              <a:buChar char=""/>
            </a:pPr>
            <a:r>
              <a:rPr lang="en-US" dirty="0">
                <a:latin typeface="Times New Roman" panose="02020603050405020304" pitchFamily="18" charset="0"/>
                <a:ea typeface="Calibri" panose="020F0502020204030204" pitchFamily="34" charset="0"/>
                <a:cs typeface="Arial" panose="020B0604020202020204" pitchFamily="34" charset="0"/>
              </a:rPr>
              <a:t>Hexadecimal, as in AC.10.1E.38</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97451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60060" y="891023"/>
            <a:ext cx="9348716" cy="3877985"/>
          </a:xfrm>
          <a:prstGeom prst="rect">
            <a:avLst/>
          </a:prstGeom>
        </p:spPr>
        <p:txBody>
          <a:bodyPr wrap="square">
            <a:spAutoFit/>
          </a:bodyPr>
          <a:lstStyle/>
          <a:p>
            <a:pPr algn="ctr">
              <a:lnSpc>
                <a:spcPct val="150000"/>
              </a:lnSpc>
            </a:pPr>
            <a:r>
              <a:rPr lang="en-US" sz="2000" dirty="0">
                <a:latin typeface="Times New Roman" panose="02020603050405020304" pitchFamily="18" charset="0"/>
                <a:ea typeface="Calibri" panose="020F0502020204030204" pitchFamily="34" charset="0"/>
                <a:cs typeface="Arial" panose="020B0604020202020204" pitchFamily="34" charset="0"/>
              </a:rPr>
              <a:t>Binary-to-Decimal Conversion</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Data represented in binary can represent many different forms of data to the human network. In this discussion, binary is discussed as it relates to IPv4 addressing. This means that each byte (octet) is interpreted as a decimal number in the range of 0 to 255.</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For the decimal number 245, the 2 is in the 100s, or 10</a:t>
            </a:r>
            <a:r>
              <a:rPr lang="en-US" baseline="30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position. Therefore, this 2 represents 2*10</a:t>
            </a:r>
            <a:r>
              <a:rPr lang="en-US" baseline="30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(2 times 10 to the power of 2). Positional notation refers to this position as the base2 position because the base, or radix, is 10 and the power is 2. Using positional notation in the base 10 number system, 245 represents the following:</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11500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2415653" y="2052646"/>
            <a:ext cx="7583606" cy="2164512"/>
          </a:xfrm>
          <a:prstGeom prst="rect">
            <a:avLst/>
          </a:prstGeom>
        </p:spPr>
      </p:pic>
    </p:spTree>
    <p:extLst>
      <p:ext uri="{BB962C8B-B14F-4D97-AF65-F5344CB8AC3E}">
        <p14:creationId xmlns:p14="http://schemas.microsoft.com/office/powerpoint/2010/main" val="1118700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3707" y="851933"/>
            <a:ext cx="10481481" cy="4524315"/>
          </a:xfrm>
          <a:prstGeom prst="rect">
            <a:avLst/>
          </a:prstGeom>
        </p:spPr>
        <p:txBody>
          <a:bodyPr wrap="square">
            <a:spAutoFit/>
          </a:bodyPr>
          <a:lstStyle/>
          <a:p>
            <a:pPr algn="just">
              <a:lnSpc>
                <a:spcPct val="150000"/>
              </a:lnSpc>
            </a:pPr>
            <a:r>
              <a:rPr lang="en-US" sz="2400" dirty="0">
                <a:latin typeface="Times New Roman" panose="02020603050405020304" pitchFamily="18" charset="0"/>
                <a:ea typeface="Calibri" panose="020F0502020204030204" pitchFamily="34" charset="0"/>
                <a:cs typeface="Arial" panose="020B0604020202020204" pitchFamily="34" charset="0"/>
              </a:rPr>
              <a:t>Step</a:t>
            </a:r>
            <a:r>
              <a:rPr lang="en-US" sz="2400" b="1" dirty="0">
                <a:latin typeface="Times New Roman" panose="02020603050405020304" pitchFamily="18" charset="0"/>
                <a:ea typeface="Calibri" panose="020F0502020204030204" pitchFamily="34" charset="0"/>
                <a:cs typeface="Arial" panose="020B0604020202020204" pitchFamily="34" charset="0"/>
              </a:rPr>
              <a:t> 1:- </a:t>
            </a:r>
            <a:r>
              <a:rPr lang="en-US" sz="2400" dirty="0">
                <a:latin typeface="Times New Roman" panose="02020603050405020304" pitchFamily="18" charset="0"/>
                <a:ea typeface="Calibri" panose="020F0502020204030204" pitchFamily="34" charset="0"/>
                <a:cs typeface="Arial" panose="020B0604020202020204" pitchFamily="34" charset="0"/>
              </a:rPr>
              <a:t>Divide the 32 bits into 4 octets, as follows: 10101100.00010000.00000100.00010100</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400" dirty="0">
                <a:latin typeface="Times New Roman" panose="02020603050405020304" pitchFamily="18" charset="0"/>
                <a:ea typeface="Calibri" panose="020F0502020204030204" pitchFamily="34" charset="0"/>
                <a:cs typeface="Arial" panose="020B0604020202020204" pitchFamily="34" charset="0"/>
              </a:rPr>
              <a:t>Step</a:t>
            </a:r>
            <a:r>
              <a:rPr lang="en-US" sz="2400" b="1" dirty="0">
                <a:latin typeface="Times New Roman" panose="02020603050405020304" pitchFamily="18" charset="0"/>
                <a:ea typeface="Calibri" panose="020F0502020204030204" pitchFamily="34" charset="0"/>
                <a:cs typeface="Arial" panose="020B0604020202020204" pitchFamily="34" charset="0"/>
              </a:rPr>
              <a:t> 2:- </a:t>
            </a:r>
            <a:r>
              <a:rPr lang="en-US" sz="2400" dirty="0">
                <a:latin typeface="Times New Roman" panose="02020603050405020304" pitchFamily="18" charset="0"/>
                <a:ea typeface="Calibri" panose="020F0502020204030204" pitchFamily="34" charset="0"/>
                <a:cs typeface="Arial" panose="020B0604020202020204" pitchFamily="34" charset="0"/>
              </a:rPr>
              <a:t>Convert the low-order byte 00010100 first, as seen in Table 1.</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400" dirty="0">
                <a:latin typeface="Times New Roman" panose="02020603050405020304" pitchFamily="18" charset="0"/>
                <a:ea typeface="Calibri" panose="020F0502020204030204" pitchFamily="34" charset="0"/>
                <a:cs typeface="Arial" panose="020B0604020202020204" pitchFamily="34" charset="0"/>
              </a:rPr>
              <a:t>Step</a:t>
            </a:r>
            <a:r>
              <a:rPr lang="en-US" sz="2400" b="1" dirty="0">
                <a:latin typeface="Times New Roman" panose="02020603050405020304" pitchFamily="18" charset="0"/>
                <a:ea typeface="Calibri" panose="020F0502020204030204" pitchFamily="34" charset="0"/>
                <a:cs typeface="Arial" panose="020B0604020202020204" pitchFamily="34" charset="0"/>
              </a:rPr>
              <a:t> 3:- </a:t>
            </a:r>
            <a:r>
              <a:rPr lang="en-US" sz="2400" dirty="0">
                <a:latin typeface="Times New Roman" panose="02020603050405020304" pitchFamily="18" charset="0"/>
                <a:ea typeface="Calibri" panose="020F0502020204030204" pitchFamily="34" charset="0"/>
                <a:cs typeface="Arial" panose="020B0604020202020204" pitchFamily="34" charset="0"/>
              </a:rPr>
              <a:t>Convert the next-highest byte, which is 00000100, as seen in Table 2.</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400" dirty="0">
                <a:latin typeface="Times New Roman" panose="02020603050405020304" pitchFamily="18" charset="0"/>
                <a:ea typeface="Calibri" panose="020F0502020204030204" pitchFamily="34" charset="0"/>
                <a:cs typeface="Arial" panose="020B0604020202020204" pitchFamily="34" charset="0"/>
              </a:rPr>
              <a:t>Step</a:t>
            </a:r>
            <a:r>
              <a:rPr lang="en-US" sz="2400" b="1" dirty="0">
                <a:latin typeface="Times New Roman" panose="02020603050405020304" pitchFamily="18" charset="0"/>
                <a:ea typeface="Calibri" panose="020F0502020204030204" pitchFamily="34" charset="0"/>
                <a:cs typeface="Arial" panose="020B0604020202020204" pitchFamily="34" charset="0"/>
              </a:rPr>
              <a:t> 4:- </a:t>
            </a:r>
            <a:r>
              <a:rPr lang="en-US" sz="2400" dirty="0">
                <a:latin typeface="Times New Roman" panose="02020603050405020304" pitchFamily="18" charset="0"/>
                <a:ea typeface="Calibri" panose="020F0502020204030204" pitchFamily="34" charset="0"/>
                <a:cs typeface="Arial" panose="020B0604020202020204" pitchFamily="34" charset="0"/>
              </a:rPr>
              <a:t>Continue converting with the next byte, 00010000, as seen in Table 3.</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400" dirty="0">
                <a:latin typeface="Times New Roman" panose="02020603050405020304" pitchFamily="18" charset="0"/>
                <a:ea typeface="Calibri" panose="020F0502020204030204" pitchFamily="34" charset="0"/>
                <a:cs typeface="Arial" panose="020B0604020202020204" pitchFamily="34" charset="0"/>
              </a:rPr>
              <a:t>Step</a:t>
            </a:r>
            <a:r>
              <a:rPr lang="en-US" sz="2400" b="1" dirty="0">
                <a:latin typeface="Times New Roman" panose="02020603050405020304" pitchFamily="18" charset="0"/>
                <a:ea typeface="Calibri" panose="020F0502020204030204" pitchFamily="34" charset="0"/>
                <a:cs typeface="Arial" panose="020B0604020202020204" pitchFamily="34" charset="0"/>
              </a:rPr>
              <a:t> 5:- </a:t>
            </a:r>
            <a:r>
              <a:rPr lang="en-US" sz="2400" dirty="0">
                <a:latin typeface="Times New Roman" panose="02020603050405020304" pitchFamily="18" charset="0"/>
                <a:ea typeface="Calibri" panose="020F0502020204030204" pitchFamily="34" charset="0"/>
                <a:cs typeface="Arial" panose="020B0604020202020204" pitchFamily="34" charset="0"/>
              </a:rPr>
              <a:t>Convert the highest byte, 10101100, as seen in Table 4.</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400" dirty="0">
                <a:latin typeface="Times New Roman" panose="02020603050405020304" pitchFamily="18" charset="0"/>
                <a:ea typeface="Calibri" panose="020F0502020204030204" pitchFamily="34" charset="0"/>
                <a:cs typeface="Arial" panose="020B0604020202020204" pitchFamily="34" charset="0"/>
              </a:rPr>
              <a:t>Step</a:t>
            </a:r>
            <a:r>
              <a:rPr lang="en-US" sz="2400" b="1" dirty="0">
                <a:latin typeface="Times New Roman" panose="02020603050405020304" pitchFamily="18" charset="0"/>
                <a:ea typeface="Calibri" panose="020F0502020204030204" pitchFamily="34" charset="0"/>
                <a:cs typeface="Arial" panose="020B0604020202020204" pitchFamily="34" charset="0"/>
              </a:rPr>
              <a:t> 6:- </a:t>
            </a:r>
            <a:r>
              <a:rPr lang="en-US" sz="2400" dirty="0">
                <a:latin typeface="Times New Roman" panose="02020603050405020304" pitchFamily="18" charset="0"/>
                <a:ea typeface="Calibri" panose="020F0502020204030204" pitchFamily="34" charset="0"/>
                <a:cs typeface="Arial" panose="020B0604020202020204" pitchFamily="34" charset="0"/>
              </a:rPr>
              <a:t>Write down the four numbers with dots separating the octets, such as 172.16.4.20.</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3024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2320119" y="2067162"/>
            <a:ext cx="7747379" cy="2750498"/>
          </a:xfrm>
          <a:prstGeom prst="rect">
            <a:avLst/>
          </a:prstGeom>
        </p:spPr>
      </p:pic>
    </p:spTree>
    <p:extLst>
      <p:ext uri="{BB962C8B-B14F-4D97-AF65-F5344CB8AC3E}">
        <p14:creationId xmlns:p14="http://schemas.microsoft.com/office/powerpoint/2010/main" val="237549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2702256" y="973114"/>
            <a:ext cx="6328012" cy="1797382"/>
          </a:xfrm>
          <a:prstGeom prst="rect">
            <a:avLst/>
          </a:prstGeom>
        </p:spPr>
      </p:pic>
      <p:pic>
        <p:nvPicPr>
          <p:cNvPr id="3" name="Picture 2"/>
          <p:cNvPicPr/>
          <p:nvPr/>
        </p:nvPicPr>
        <p:blipFill>
          <a:blip r:embed="rId3"/>
          <a:stretch>
            <a:fillRect/>
          </a:stretch>
        </p:blipFill>
        <p:spPr>
          <a:xfrm>
            <a:off x="2702256" y="3127559"/>
            <a:ext cx="6437194" cy="2085885"/>
          </a:xfrm>
          <a:prstGeom prst="rect">
            <a:avLst/>
          </a:prstGeom>
        </p:spPr>
      </p:pic>
    </p:spTree>
    <p:extLst>
      <p:ext uri="{BB962C8B-B14F-4D97-AF65-F5344CB8AC3E}">
        <p14:creationId xmlns:p14="http://schemas.microsoft.com/office/powerpoint/2010/main" val="87141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866" y="337869"/>
            <a:ext cx="10413242" cy="5493812"/>
          </a:xfrm>
          <a:prstGeom prst="rect">
            <a:avLst/>
          </a:prstGeom>
        </p:spPr>
        <p:txBody>
          <a:bodyPr wrap="square">
            <a:spAutoFit/>
          </a:bodyPr>
          <a:lstStyle/>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To make the conversion, you need to convert each octet individually. This process begins with the conversion of the most significant octet. The following describes the steps of the conversion of decimal 172, as shown in Figure 6-2.</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Step1:- Because 172 is NOT less than 128, place a 1 in the 128 position and subtract 128 (1 * 128).</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Step2:-Because 44 is less than 64, place a 0 in the 64 position and subtract 0 (0 * 64).</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Step3:-Because 44 is NOT less than 32, place a 1 in the 32 position and subtract 32 (1 * 32).</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Step4:- Because 12 is less than 16, place a 0 in the 16 position and subtract 0 (0 * 16).</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Step5:- Because 12 is NOT less than 8, place a 1 in the 8 position and subtract 8 (1 * 8).</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Step6:- Because 4 is NOT less than 4, place a 1 in the 4 position and subtract 4 (1 * 4).</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Step7:- Because 0 is less than 2, place a 0 in the 2 position and subtract 0 (0 * 2).</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Step8:- Because 0 is less than 1, place a 0 in the 1 position and subtract 0 (0 * 1).</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Answer: 172 = 10101100</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Homework:- convert the decimal numbers(16, 4, 20) to binary numbers.</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3999204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55</TotalTime>
  <Words>551</Words>
  <Application>Microsoft Office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Wingdings</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ahmed_zydi@yahoo.com</cp:lastModifiedBy>
  <cp:revision>16</cp:revision>
  <dcterms:created xsi:type="dcterms:W3CDTF">2018-11-11T05:21:12Z</dcterms:created>
  <dcterms:modified xsi:type="dcterms:W3CDTF">2018-11-11T10:08:09Z</dcterms:modified>
</cp:coreProperties>
</file>